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6" r:id="rId9"/>
    <p:sldId id="267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BEDBB-F3B8-4244-88BA-9F43D5DFF63D}" v="2" dt="2018-11-14T10:47:20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Traustason" userId="607cc317-5ee3-48f4-b39e-c39ca2e5c513" providerId="ADAL" clId="{4BFBEDBB-F3B8-4244-88BA-9F43D5DFF63D}"/>
    <pc:docChg chg="addSld delSld modSld">
      <pc:chgData name="Björn Traustason" userId="607cc317-5ee3-48f4-b39e-c39ca2e5c513" providerId="ADAL" clId="{4BFBEDBB-F3B8-4244-88BA-9F43D5DFF63D}" dt="2018-11-14T10:47:20.880" v="3" actId="931"/>
      <pc:docMkLst>
        <pc:docMk/>
      </pc:docMkLst>
      <pc:sldChg chg="del">
        <pc:chgData name="Björn Traustason" userId="607cc317-5ee3-48f4-b39e-c39ca2e5c513" providerId="ADAL" clId="{4BFBEDBB-F3B8-4244-88BA-9F43D5DFF63D}" dt="2018-11-14T10:47:03.592" v="0" actId="2696"/>
        <pc:sldMkLst>
          <pc:docMk/>
          <pc:sldMk cId="3461455728" sldId="268"/>
        </pc:sldMkLst>
      </pc:sldChg>
      <pc:sldChg chg="addSp modSp add">
        <pc:chgData name="Björn Traustason" userId="607cc317-5ee3-48f4-b39e-c39ca2e5c513" providerId="ADAL" clId="{4BFBEDBB-F3B8-4244-88BA-9F43D5DFF63D}" dt="2018-11-14T10:47:20.880" v="3" actId="931"/>
        <pc:sldMkLst>
          <pc:docMk/>
          <pc:sldMk cId="3565104557" sldId="268"/>
        </pc:sldMkLst>
        <pc:picChg chg="add mod">
          <ac:chgData name="Björn Traustason" userId="607cc317-5ee3-48f4-b39e-c39ca2e5c513" providerId="ADAL" clId="{4BFBEDBB-F3B8-4244-88BA-9F43D5DFF63D}" dt="2018-11-14T10:47:20.880" v="3" actId="931"/>
          <ac:picMkLst>
            <pc:docMk/>
            <pc:sldMk cId="3565104557" sldId="268"/>
            <ac:picMk id="3" creationId="{6EB6DE72-E447-40F1-8D37-530A2CBB0F4D}"/>
          </ac:picMkLst>
        </pc:picChg>
      </pc:sldChg>
      <pc:sldChg chg="del">
        <pc:chgData name="Björn Traustason" userId="607cc317-5ee3-48f4-b39e-c39ca2e5c513" providerId="ADAL" clId="{4BFBEDBB-F3B8-4244-88BA-9F43D5DFF63D}" dt="2018-11-14T10:47:05.470" v="1" actId="2696"/>
        <pc:sldMkLst>
          <pc:docMk/>
          <pc:sldMk cId="2770759608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1026-5E84-4BA8-AFED-FE6C3406600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7229-2DB6-42C2-BFC5-A9A9C8E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A81E5-7CE2-4F5D-A510-43C0690E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5051"/>
            <a:ext cx="7277100" cy="5808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AAF61-6D5B-4F44-9F85-4E702A731056}"/>
              </a:ext>
            </a:extLst>
          </p:cNvPr>
          <p:cNvSpPr txBox="1"/>
          <p:nvPr/>
        </p:nvSpPr>
        <p:spPr>
          <a:xfrm>
            <a:off x="323850" y="602085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/>
              <a:t>Viltur trjágróður er nánast engin, en með minnkandi beit mun víði- og birkikjarr ná útbreiðslu á næstu áratugum og öldum. 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730F4-79F1-4D15-A76E-4947FEC5D583}"/>
              </a:ext>
            </a:extLst>
          </p:cNvPr>
          <p:cNvSpPr txBox="1"/>
          <p:nvPr/>
        </p:nvSpPr>
        <p:spPr>
          <a:xfrm>
            <a:off x="933450" y="9166"/>
            <a:ext cx="6172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/>
              <a:t>Mosfellsheiði er víðfem grágrýtisdyngja.  Mólendi er ríkjandi, mosavaxin hraun, tjarnir og mýrlendi einkenna landslagið.</a:t>
            </a:r>
          </a:p>
          <a:p>
            <a:endParaRPr lang="is-I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99DEA-C1CC-40F5-B228-371DA69770EA}"/>
              </a:ext>
            </a:extLst>
          </p:cNvPr>
          <p:cNvSpPr txBox="1"/>
          <p:nvPr/>
        </p:nvSpPr>
        <p:spPr>
          <a:xfrm>
            <a:off x="5734050" y="5447954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Ljósm: Bjarki Bjarnason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E56F2-90C4-4B4A-B54B-C69BC92655BA}"/>
              </a:ext>
            </a:extLst>
          </p:cNvPr>
          <p:cNvSpPr txBox="1"/>
          <p:nvPr/>
        </p:nvSpPr>
        <p:spPr>
          <a:xfrm>
            <a:off x="3714750" y="2367171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Borgarhólar, 410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76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6DE72-E447-40F1-8D37-530A2CBB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0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9979-02C4-4FB4-851C-8B35B86C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is-IS" b="1" dirty="0"/>
              <a:t>Loftslagsskógur á Mosfellsheiði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D7E3D-AA01-4895-8482-BCB533951865}"/>
              </a:ext>
            </a:extLst>
          </p:cNvPr>
          <p:cNvSpPr txBox="1"/>
          <p:nvPr/>
        </p:nvSpPr>
        <p:spPr>
          <a:xfrm>
            <a:off x="952500" y="1053684"/>
            <a:ext cx="662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u="sng" dirty="0"/>
              <a:t>Kostir: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Mosfellsheiðin var líklega skógi vaxin við landnám.  Hér er verður því alvöru endurheimt landgæða.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Heiðin er gróin og tekur vel við nýskógrækt.  Bindur því hratt. Katlaskógur sýnir það mæta 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Landið er nærri Höfuðborgarsvæðinu og vegfarendur geta auðveldlega séð árangur fljótt.</a:t>
            </a:r>
          </a:p>
          <a:p>
            <a:r>
              <a:rPr lang="is-I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Beitarnýting hefur minnkað stórum síðustu 20-30 árin.</a:t>
            </a:r>
          </a:p>
          <a:p>
            <a:endParaRPr lang="is-I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Aukið skjól  í ríkjandi A og SA-áttum.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86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9979-02C4-4FB4-851C-8B35B86C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is-IS" b="1" dirty="0"/>
              <a:t>Loftslagsskógur á Mosfellsheiði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D7E3D-AA01-4895-8482-BCB533951865}"/>
              </a:ext>
            </a:extLst>
          </p:cNvPr>
          <p:cNvSpPr txBox="1"/>
          <p:nvPr/>
        </p:nvSpPr>
        <p:spPr>
          <a:xfrm>
            <a:off x="952500" y="1053684"/>
            <a:ext cx="662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u="sng" dirty="0"/>
              <a:t>Ókostir:  </a:t>
            </a:r>
          </a:p>
          <a:p>
            <a:endParaRPr lang="is-I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Mosfellsheiðin er öll einkaland.  Ekki víst að landeigendur hafi áhuga á landnýtingu með loftslagsskógum.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Beitiland skerðist.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Víðerni síðustu alda mun breytast  og  erlendar trjátegundir verða ríkjandi sem binda kolefni mun hraðar en t.d. birki og víðir.</a:t>
            </a:r>
          </a:p>
          <a:p>
            <a:endParaRPr lang="is-I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/>
              <a:t>Umhverfi gamalla þjóðleiða breytist eðlilega, jafnvel þó svo að nánasta umhverfi þeirra verði látið halda sér.  </a:t>
            </a:r>
          </a:p>
        </p:txBody>
      </p:sp>
    </p:spTree>
    <p:extLst>
      <p:ext uri="{BB962C8B-B14F-4D97-AF65-F5344CB8AC3E}">
        <p14:creationId xmlns:p14="http://schemas.microsoft.com/office/powerpoint/2010/main" val="210412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E526-334F-4801-9809-772180A1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29600" cy="1520824"/>
          </a:xfrm>
        </p:spPr>
        <p:txBody>
          <a:bodyPr>
            <a:noAutofit/>
          </a:bodyPr>
          <a:lstStyle/>
          <a:p>
            <a:r>
              <a:rPr lang="is-IS" sz="3600" b="1" dirty="0"/>
              <a:t>Kaup á kolefnisjöfnun með skógrækt verður mun ódýrari en kaup á kolefniskvótum þegar nær dregur 2030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25E9A-5295-4616-8315-D5101C73C59B}"/>
              </a:ext>
            </a:extLst>
          </p:cNvPr>
          <p:cNvSpPr txBox="1"/>
          <p:nvPr/>
        </p:nvSpPr>
        <p:spPr>
          <a:xfrm>
            <a:off x="628650" y="2406134"/>
            <a:ext cx="773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/>
              <a:t>Dæmi um útplöntun:</a:t>
            </a:r>
          </a:p>
          <a:p>
            <a:endParaRPr lang="is-IS" sz="2400" b="1" dirty="0"/>
          </a:p>
          <a:p>
            <a:r>
              <a:rPr lang="is-IS" sz="2400" b="1" dirty="0"/>
              <a:t>	</a:t>
            </a:r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Plantað í 20 km</a:t>
            </a:r>
            <a:r>
              <a:rPr lang="is-IS" sz="2400" b="1" baseline="30000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á ári – bindur á líftíma rúml. 300 þús 	tonn CO</a:t>
            </a:r>
            <a:r>
              <a:rPr lang="is-IS" sz="24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is-I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	Um 5 millj. plöntur á ári -&gt;Gríðarmikil útplöntun á ísl. 	mælikvarða  </a:t>
            </a:r>
          </a:p>
          <a:p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	Fjárfesting af stærðargráðunni 1. milljarður á ári.</a:t>
            </a:r>
          </a:p>
          <a:p>
            <a:endParaRPr lang="is-I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	Samtals um 200 km</a:t>
            </a:r>
            <a:r>
              <a:rPr lang="is-IS" sz="24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 til ársins 2030 </a:t>
            </a:r>
          </a:p>
          <a:p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	(af 500-800 km</a:t>
            </a:r>
            <a:r>
              <a:rPr lang="is-IS" sz="24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s-IS" sz="2400" b="1" dirty="0">
                <a:solidFill>
                  <a:schemeClr val="accent6">
                    <a:lumMod val="50000"/>
                  </a:schemeClr>
                </a:solidFill>
              </a:rPr>
              <a:t> flatarmáli 	Mosfellsheiðar).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5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74 – Landnám">
            <a:extLst>
              <a:ext uri="{FF2B5EF4-FFF2-40B4-BE49-F238E27FC236}">
                <a16:creationId xmlns:a16="http://schemas.microsoft.com/office/drawing/2014/main" id="{1DE94A42-F9F7-452D-BB70-E5C272EB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" y="986459"/>
            <a:ext cx="7672169" cy="54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C7B39-CD0E-4E36-9DA5-836CBCB5BE71}"/>
              </a:ext>
            </a:extLst>
          </p:cNvPr>
          <p:cNvSpPr txBox="1"/>
          <p:nvPr/>
        </p:nvSpPr>
        <p:spPr>
          <a:xfrm>
            <a:off x="587248" y="192305"/>
            <a:ext cx="5546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700" b="1" dirty="0">
                <a:solidFill>
                  <a:schemeClr val="accent6">
                    <a:lumMod val="50000"/>
                  </a:schemeClr>
                </a:solidFill>
              </a:rPr>
              <a:t>Áætlað skóglendi við landnám</a:t>
            </a:r>
            <a:endParaRPr lang="en-US" sz="2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0EF1-52CC-40B4-B1F1-A84ED6C0B940}"/>
              </a:ext>
            </a:extLst>
          </p:cNvPr>
          <p:cNvSpPr txBox="1"/>
          <p:nvPr/>
        </p:nvSpPr>
        <p:spPr>
          <a:xfrm>
            <a:off x="7631595" y="6444186"/>
            <a:ext cx="805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 dirty="0"/>
              <a:t>Yrkja.is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7760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Skógur við landnám">
            <a:extLst>
              <a:ext uri="{FF2B5EF4-FFF2-40B4-BE49-F238E27FC236}">
                <a16:creationId xmlns:a16="http://schemas.microsoft.com/office/drawing/2014/main" id="{107157E8-1463-40DD-9029-8047AAE7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48682" cy="51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5D15A-8A89-48BD-B6B2-6DA3AE11D284}"/>
              </a:ext>
            </a:extLst>
          </p:cNvPr>
          <p:cNvSpPr txBox="1"/>
          <p:nvPr/>
        </p:nvSpPr>
        <p:spPr>
          <a:xfrm>
            <a:off x="6254459" y="5192116"/>
            <a:ext cx="29916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 dirty="0"/>
              <a:t>Sigurður Valur Sigurðsson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8FCC5-8AAB-40BF-B4EF-BA6793EB7DB9}"/>
              </a:ext>
            </a:extLst>
          </p:cNvPr>
          <p:cNvSpPr txBox="1"/>
          <p:nvPr/>
        </p:nvSpPr>
        <p:spPr>
          <a:xfrm>
            <a:off x="457200" y="5492198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/>
              <a:t>Heimildir herma að skógarleifar hefi verið á Mosfellsheiði allt fram yfir aldamótin 1700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213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PS ferill af leiÃ°inni og kort Ãºr Mapsource.">
            <a:extLst>
              <a:ext uri="{FF2B5EF4-FFF2-40B4-BE49-F238E27FC236}">
                <a16:creationId xmlns:a16="http://schemas.microsoft.com/office/drawing/2014/main" id="{FE20AB8C-59F3-4A30-8CF3-82C1A8F3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41" y="643467"/>
            <a:ext cx="72587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59C26FE-FF30-4FE8-BE36-242C2109795C}"/>
              </a:ext>
            </a:extLst>
          </p:cNvPr>
          <p:cNvSpPr/>
          <p:nvPr/>
        </p:nvSpPr>
        <p:spPr>
          <a:xfrm>
            <a:off x="5106758" y="2611755"/>
            <a:ext cx="2647950" cy="7048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¦Ã°arferill Ãºr GPS tÃ¦kinu mÃ­nu.">
            <a:extLst>
              <a:ext uri="{FF2B5EF4-FFF2-40B4-BE49-F238E27FC236}">
                <a16:creationId xmlns:a16="http://schemas.microsoft.com/office/drawing/2014/main" id="{D6A52071-C1B5-43B6-B7B3-05EDEE4C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" y="2038350"/>
            <a:ext cx="8731886" cy="36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12D43-458C-4C75-A3EE-82FCE4D8824A}"/>
              </a:ext>
            </a:extLst>
          </p:cNvPr>
          <p:cNvSpPr txBox="1"/>
          <p:nvPr/>
        </p:nvSpPr>
        <p:spPr>
          <a:xfrm>
            <a:off x="5200650" y="581025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Útivist: Ingvi Stígsson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BCE47-A46F-4736-B8D2-B15EE90ED2B2}"/>
              </a:ext>
            </a:extLst>
          </p:cNvPr>
          <p:cNvSpPr txBox="1"/>
          <p:nvPr/>
        </p:nvSpPr>
        <p:spPr>
          <a:xfrm>
            <a:off x="1504950" y="50509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b="1" dirty="0"/>
              <a:t>Þversnið Kóngsvegar norðaustur yfir Mosfellsheiði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1008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buahreyfinginogpiratar.is/wp-content/uploads/2015/01/Screen-Shot-2015-01-16-at-10.01.07.png">
            <a:extLst>
              <a:ext uri="{FF2B5EF4-FFF2-40B4-BE49-F238E27FC236}">
                <a16:creationId xmlns:a16="http://schemas.microsoft.com/office/drawing/2014/main" id="{0EF0E977-75F6-4202-80C9-5A1E04C3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6064A-F90B-4AB0-97B7-D0DABC88252F}"/>
              </a:ext>
            </a:extLst>
          </p:cNvPr>
          <p:cNvSpPr txBox="1"/>
          <p:nvPr/>
        </p:nvSpPr>
        <p:spPr>
          <a:xfrm>
            <a:off x="790575" y="133350"/>
            <a:ext cx="756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b="1" dirty="0"/>
              <a:t>Þjóðleiðir yfir Mosfellsheiði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862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299369-E4BF-4244-BFED-59487C39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42912"/>
            <a:ext cx="6553200" cy="4600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D5BA2-DE34-4E7A-9719-5DD727611F33}"/>
              </a:ext>
            </a:extLst>
          </p:cNvPr>
          <p:cNvSpPr txBox="1"/>
          <p:nvPr/>
        </p:nvSpPr>
        <p:spPr>
          <a:xfrm>
            <a:off x="6515100" y="51435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Ljósm: Bjarki Bjarnason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174F9-673E-471B-9474-238E7544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12845"/>
            <a:ext cx="6802662" cy="8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5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132B8-3480-44A3-9841-B300F9C6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69BE3-C698-4C93-A657-257D7E318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6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242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Loftslagsskógur á Mosfellsheiði</vt:lpstr>
      <vt:lpstr>Loftslagsskógur á Mosfellsheiði</vt:lpstr>
      <vt:lpstr>Kaup á kolefnisjöfnun með skógrækt verður mun ódýrari en kaup á kolefniskvótum þegar nær dregur 2030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Einar Sveinbjörnsson</dc:creator>
  <cp:lastModifiedBy>Björn Traustason</cp:lastModifiedBy>
  <cp:revision>11</cp:revision>
  <dcterms:created xsi:type="dcterms:W3CDTF">2018-11-13T19:16:59Z</dcterms:created>
  <dcterms:modified xsi:type="dcterms:W3CDTF">2018-11-14T10:47:29Z</dcterms:modified>
</cp:coreProperties>
</file>